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61" r:id="rId2"/>
    <p:sldId id="257" r:id="rId3"/>
    <p:sldId id="271" r:id="rId4"/>
    <p:sldId id="291" r:id="rId5"/>
    <p:sldId id="262" r:id="rId6"/>
    <p:sldId id="272" r:id="rId7"/>
    <p:sldId id="275" r:id="rId8"/>
    <p:sldId id="290"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4" autoAdjust="0"/>
    <p:restoredTop sz="86384" autoAdjust="0"/>
  </p:normalViewPr>
  <p:slideViewPr>
    <p:cSldViewPr snapToGrid="0">
      <p:cViewPr varScale="1">
        <p:scale>
          <a:sx n="152" d="100"/>
          <a:sy n="152" d="100"/>
        </p:scale>
        <p:origin x="156" y="300"/>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9/15/2017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 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19114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toolkit, and big data analytical kits. It </a:t>
            </a:r>
            <a:r>
              <a:rPr lang="en-US" dirty="0"/>
              <a:t>is used daily by</a:t>
            </a:r>
            <a:r>
              <a:rPr lang="en-US" baseline="0" dirty="0"/>
              <a:t> Microsoft employees, and allows AI scientist to run both interactive jobs and batch jobs on cluster.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in a stand alone, on-</a:t>
            </a:r>
            <a:r>
              <a:rPr lang="en-US" dirty="0" err="1"/>
              <a:t>prem</a:t>
            </a:r>
            <a:r>
              <a:rPr lang="en-US" dirty="0"/>
              <a:t> cluster. </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31147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a:t>
            </a:r>
            <a:r>
              <a:rPr lang="en-US" dirty="0" err="1"/>
              <a:t>configurethe</a:t>
            </a:r>
            <a:r>
              <a:rPr lang="en-US" dirty="0"/>
              <a:t> Open ID endpoint, and insert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enclosed script to configure and build a </a:t>
            </a:r>
          </a:p>
          <a:p>
            <a:r>
              <a:rPr lang="en-US" dirty="0"/>
              <a:t>Ubuntu PXE </a:t>
            </a:r>
            <a:r>
              <a:rPr lang="en-US" dirty="0" err="1"/>
              <a:t>docker</a:t>
            </a:r>
            <a:r>
              <a:rPr lang="en-US" dirty="0"/>
              <a:t> image. Put machines to be </a:t>
            </a:r>
          </a:p>
          <a:p>
            <a:r>
              <a:rPr lang="en-US" dirty="0"/>
              <a:t>deployed in a VLAN, run PXE </a:t>
            </a:r>
            <a:r>
              <a:rPr lang="en-US" dirty="0" err="1"/>
              <a:t>docker</a:t>
            </a:r>
            <a:r>
              <a:rPr lang="en-US" dirty="0"/>
              <a:t> image, </a:t>
            </a:r>
          </a:p>
          <a:p>
            <a:r>
              <a:rPr lang="en-US" dirty="0"/>
              <a:t>and update DHCP server to point to the PXE </a:t>
            </a:r>
          </a:p>
          <a:p>
            <a:r>
              <a:rPr lang="en-US" dirty="0" err="1"/>
              <a:t>docker</a:t>
            </a:r>
            <a:r>
              <a:rPr lang="en-US" dirty="0"/>
              <a:t>. Use </a:t>
            </a:r>
            <a:r>
              <a:rPr lang="en-US" dirty="0" err="1"/>
              <a:t>iLO</a:t>
            </a:r>
            <a:r>
              <a:rPr lang="en-US" dirty="0"/>
              <a:t>, choose the option to install Ubuntu 16.04</a:t>
            </a:r>
          </a:p>
          <a:p>
            <a:r>
              <a:rPr lang="en-US" dirty="0"/>
              <a:t>in full automation.</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rest of the scripts to setup DL Workspace. This include the installation of required software package and GPU driver, configure shared file system (NFS, </a:t>
            </a:r>
            <a:r>
              <a:rPr lang="en-US" dirty="0" err="1"/>
              <a:t>glusterfs</a:t>
            </a:r>
            <a:r>
              <a:rPr lang="en-US" dirty="0"/>
              <a:t>, HDFS), configure HDFS/Yarn, and build and launch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80745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scripts run through, please wait a few minutes for the container to start. You should have a fully functional cluster then. </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9/15/2017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9/15/2017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9/15/2017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9/15/2017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9/15/2017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9/15/2017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9/15/2017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9/15/2017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9/15/2017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a:t>
            </a:r>
          </a:p>
        </p:txBody>
      </p:sp>
      <p:pic>
        <p:nvPicPr>
          <p:cNvPr id="6" name="Audio 5">
            <a:hlinkClick r:id="" action="ppaction://media"/>
            <a:extLst>
              <a:ext uri="{FF2B5EF4-FFF2-40B4-BE49-F238E27FC236}">
                <a16:creationId xmlns:a16="http://schemas.microsoft.com/office/drawing/2014/main" id="{13D9384E-8DD0-4B54-AE2D-8DE136E0E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advTm="9536">
        <p:fade/>
      </p:transition>
    </mc:Choice>
    <mc:Fallback xmlns="">
      <p:transition spd="med" advTm="9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1"/>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12" name="Audio 11">
            <a:hlinkClick r:id="" action="ppaction://media"/>
            <a:extLst>
              <a:ext uri="{FF2B5EF4-FFF2-40B4-BE49-F238E27FC236}">
                <a16:creationId xmlns:a16="http://schemas.microsoft.com/office/drawing/2014/main"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1"/>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1"/>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1"/>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1"/>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1"/>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1"/>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1"/>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1"/>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a:t>
            </a:r>
            <a:r>
              <a:rPr lang="en-US" altLang="zh-CN" dirty="0" err="1">
                <a:solidFill>
                  <a:srgbClr val="C00000"/>
                </a:solidFill>
              </a:rPr>
              <a:t>prem</a:t>
            </a:r>
            <a:endParaRPr lang="en-US" dirty="0">
              <a:solidFill>
                <a:srgbClr val="C000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xmlns:p14="http://schemas.microsoft.com/office/powerpoint/2010/main">
    <mc:Choice Requires="p14">
      <p:transition spd="med" p14:dur="700" advClick="0" advTm="6788">
        <p:fade/>
      </p:transition>
    </mc:Choice>
    <mc:Fallback xmlns="">
      <p:transition spd="med" advClick="0" advTm="67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6" name="Picture 5">
            <a:extLst>
              <a:ext uri="{FF2B5EF4-FFF2-40B4-BE49-F238E27FC236}">
                <a16:creationId xmlns:a16="http://schemas.microsoft.com/office/drawing/2014/main" id="{E20C764E-4EEF-4569-8762-9309C88621FD}"/>
              </a:ext>
            </a:extLst>
          </p:cNvPr>
          <p:cNvPicPr>
            <a:picLocks noChangeAspect="1"/>
          </p:cNvPicPr>
          <p:nvPr/>
        </p:nvPicPr>
        <p:blipFill>
          <a:blip r:embed="rId5"/>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id="{9AA3EF79-649A-4712-B4CA-DBCF3A702F63}"/>
              </a:ext>
            </a:extLst>
          </p:cNvPr>
          <p:cNvPicPr>
            <a:picLocks noChangeAspect="1"/>
          </p:cNvPicPr>
          <p:nvPr/>
        </p:nvPicPr>
        <p:blipFill>
          <a:blip r:embed="rId6"/>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E0809E-603E-4D04-9FB4-4D5E8F010ACC}"/>
              </a:ext>
            </a:extLst>
          </p:cNvPr>
          <p:cNvPicPr>
            <a:picLocks noChangeAspect="1"/>
          </p:cNvPicPr>
          <p:nvPr/>
        </p:nvPicPr>
        <p:blipFill>
          <a:blip r:embed="rId7"/>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D7C975-88C3-435C-AAAD-7527749A3416}"/>
              </a:ext>
            </a:extLst>
          </p:cNvPr>
          <p:cNvPicPr>
            <a:picLocks noChangeAspect="1"/>
          </p:cNvPicPr>
          <p:nvPr/>
        </p:nvPicPr>
        <p:blipFill>
          <a:blip r:embed="rId5"/>
          <a:stretch>
            <a:fillRect/>
          </a:stretch>
        </p:blipFill>
        <p:spPr>
          <a:xfrm>
            <a:off x="964351" y="4174449"/>
            <a:ext cx="1425726" cy="1181881"/>
          </a:xfrm>
          <a:prstGeom prst="rect">
            <a:avLst/>
          </a:prstGeom>
        </p:spPr>
      </p:pic>
      <p:sp>
        <p:nvSpPr>
          <p:cNvPr id="15" name="Cross 14">
            <a:extLst>
              <a:ext uri="{FF2B5EF4-FFF2-40B4-BE49-F238E27FC236}">
                <a16:creationId xmlns:a16="http://schemas.microsoft.com/office/drawing/2014/main"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id="{4802AE1B-F838-4E5E-BD97-01CCD6D96860}"/>
              </a:ext>
            </a:extLst>
          </p:cNvPr>
          <p:cNvPicPr>
            <a:picLocks noChangeAspect="1"/>
          </p:cNvPicPr>
          <p:nvPr/>
        </p:nvPicPr>
        <p:blipFill>
          <a:blip r:embed="rId6"/>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6D1C902-598C-4044-8DEA-7544AE3ABF6F}"/>
              </a:ext>
            </a:extLst>
          </p:cNvPr>
          <p:cNvPicPr>
            <a:picLocks noChangeAspect="1"/>
          </p:cNvPicPr>
          <p:nvPr/>
        </p:nvPicPr>
        <p:blipFill>
          <a:blip r:embed="rId8"/>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id="{A909E17D-4D81-48EA-99C7-8982D2F07E3F}"/>
              </a:ext>
            </a:extLst>
          </p:cNvPr>
          <p:cNvPicPr>
            <a:picLocks noChangeAspect="1"/>
          </p:cNvPicPr>
          <p:nvPr/>
        </p:nvPicPr>
        <p:blipFill>
          <a:blip r:embed="rId9"/>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9541569"/>
      </p:ext>
    </p:extLst>
  </p:cSld>
  <p:clrMapOvr>
    <a:masterClrMapping/>
  </p:clrMapOvr>
  <mc:AlternateContent xmlns:mc="http://schemas.openxmlformats.org/markup-compatibility/2006" xmlns:p14="http://schemas.microsoft.com/office/powerpoint/2010/main">
    <mc:Choice Requires="p14">
      <p:transition spd="med" p14:dur="700" advTm="15715">
        <p:fade/>
      </p:transition>
    </mc:Choice>
    <mc:Fallback xmlns="">
      <p:transition spd="med" advTm="157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advClick="0" advTm="2590">
        <p:fade/>
      </p:transition>
    </mc:Choice>
    <mc:Fallback xmlns="">
      <p:transition spd="med" advClick="0" advTm="25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E4071F-2A5C-45A6-860E-3557129FB109}"/>
              </a:ext>
            </a:extLst>
          </p:cNvPr>
          <p:cNvPicPr>
            <a:picLocks noChangeAspect="1"/>
          </p:cNvPicPr>
          <p:nvPr/>
        </p:nvPicPr>
        <p:blipFill rotWithShape="1">
          <a:blip r:embed="rId5"/>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id="{EE8C50F4-CFBB-44D4-B8ED-87630718F09A}"/>
              </a:ext>
            </a:extLst>
          </p:cNvPr>
          <p:cNvPicPr>
            <a:picLocks noChangeAspect="1"/>
          </p:cNvPicPr>
          <p:nvPr/>
        </p:nvPicPr>
        <p:blipFill rotWithShape="1">
          <a:blip r:embed="rId6"/>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1993359"/>
      </p:ext>
    </p:extLst>
  </p:cSld>
  <p:clrMapOvr>
    <a:masterClrMapping/>
  </p:clrMapOvr>
  <mc:AlternateContent xmlns:mc="http://schemas.openxmlformats.org/markup-compatibility/2006" xmlns:p14="http://schemas.microsoft.com/office/powerpoint/2010/main">
    <mc:Choice Requires="p14">
      <p:transition spd="med" p14:dur="700" advClick="0" advTm="7621">
        <p:fade/>
      </p:transition>
    </mc:Choice>
    <mc:Fallback xmlns="">
      <p:transition spd="med" advClick="0" advTm="76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359455" y="279982"/>
            <a:ext cx="10990667" cy="2031325"/>
            <a:chOff x="2863018" y="-2854203"/>
            <a:chExt cx="10990667" cy="2031325"/>
          </a:xfrm>
        </p:grpSpPr>
        <p:sp>
          <p:nvSpPr>
            <p:cNvPr id="10" name="Oval 9">
              <a:extLst>
                <a:ext uri="{FF2B5EF4-FFF2-40B4-BE49-F238E27FC236}">
                  <a16:creationId xmlns:a16="http://schemas.microsoft.com/office/drawing/2014/main" id="{891B7B88-E7BF-42C5-8E9F-EFBB52EB31C0}"/>
                </a:ext>
              </a:extLst>
            </p:cNvPr>
            <p:cNvSpPr/>
            <p:nvPr/>
          </p:nvSpPr>
          <p:spPr>
            <a:xfrm>
              <a:off x="2863018" y="-2781036"/>
              <a:ext cx="4275608" cy="7567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4"/>
              <a:endCxn id="12" idx="1"/>
            </p:cNvCxnSpPr>
            <p:nvPr/>
          </p:nvCxnSpPr>
          <p:spPr>
            <a:xfrm>
              <a:off x="5000822" y="-2024293"/>
              <a:ext cx="2296247" cy="185753"/>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031325"/>
            </a:xfrm>
            <a:prstGeom prst="rect">
              <a:avLst/>
            </a:prstGeom>
            <a:noFill/>
          </p:spPr>
          <p:txBody>
            <a:bodyPr wrap="square" rtlCol="0">
              <a:spAutoFit/>
            </a:bodyPr>
            <a:lstStyle/>
            <a:p>
              <a:r>
                <a:rPr lang="en-US" dirty="0">
                  <a:solidFill>
                    <a:srgbClr val="FF0000"/>
                  </a:solidFill>
                </a:rPr>
                <a:t>Deploy Ubuntu Cluster</a:t>
              </a:r>
            </a:p>
            <a:p>
              <a:pPr marL="285750" indent="-285750">
                <a:buFont typeface="Arial" panose="020B0604020202020204" pitchFamily="34" charset="0"/>
                <a:buChar char="•"/>
              </a:pPr>
              <a:r>
                <a:rPr lang="en-US" dirty="0">
                  <a:solidFill>
                    <a:srgbClr val="FF0000"/>
                  </a:solidFill>
                </a:rPr>
                <a:t>Build Ubuntu PXE docker image</a:t>
              </a:r>
            </a:p>
            <a:p>
              <a:pPr marL="285750" indent="-285750">
                <a:buFont typeface="Arial" panose="020B0604020202020204" pitchFamily="34" charset="0"/>
                <a:buChar char="•"/>
              </a:pPr>
              <a:r>
                <a:rPr lang="en-US" dirty="0">
                  <a:solidFill>
                    <a:srgbClr val="FF0000"/>
                  </a:solidFill>
                </a:rPr>
                <a:t>Put machines in a VLAN, run PXE docker, update DHCP server to point to the PXE docker</a:t>
              </a:r>
            </a:p>
            <a:p>
              <a:pPr marL="285750" indent="-285750">
                <a:buFont typeface="Arial" panose="020B0604020202020204" pitchFamily="34" charset="0"/>
                <a:buChar char="•"/>
              </a:pPr>
              <a:r>
                <a:rPr lang="en-US" dirty="0">
                  <a:solidFill>
                    <a:srgbClr val="FF0000"/>
                  </a:solidFill>
                </a:rPr>
                <a:t>Use </a:t>
              </a:r>
              <a:r>
                <a:rPr lang="en-US" dirty="0" err="1">
                  <a:solidFill>
                    <a:srgbClr val="FF0000"/>
                  </a:solidFill>
                </a:rPr>
                <a:t>iLO</a:t>
              </a:r>
              <a:r>
                <a:rPr lang="en-US" dirty="0">
                  <a:solidFill>
                    <a:srgbClr val="FF0000"/>
                  </a:solidFill>
                </a:rPr>
                <a:t>, choose option to fully automatic install Ubuntu 16.04</a:t>
              </a:r>
            </a:p>
            <a:p>
              <a:pPr marL="285750" indent="-285750">
                <a:buFont typeface="Arial" panose="020B0604020202020204" pitchFamily="34" charset="0"/>
                <a:buChar char="•"/>
              </a:pPr>
              <a:endParaRPr lang="en-US" dirty="0">
                <a:solidFill>
                  <a:srgbClr val="FF0000"/>
                </a:solidFill>
              </a:endParaRPr>
            </a:p>
          </p:txBody>
        </p:sp>
      </p:grpSp>
      <p:pic>
        <p:nvPicPr>
          <p:cNvPr id="19" name="Picture 18">
            <a:extLst>
              <a:ext uri="{FF2B5EF4-FFF2-40B4-BE49-F238E27FC236}">
                <a16:creationId xmlns:a16="http://schemas.microsoft.com/office/drawing/2014/main" id="{0B1CBFBE-8BDA-4E3D-83A5-B4C3BC6FA42E}"/>
              </a:ext>
            </a:extLst>
          </p:cNvPr>
          <p:cNvPicPr>
            <a:picLocks noChangeAspect="1"/>
          </p:cNvPicPr>
          <p:nvPr/>
        </p:nvPicPr>
        <p:blipFill>
          <a:blip r:embed="rId6"/>
          <a:stretch>
            <a:fillRect/>
          </a:stretch>
        </p:blipFill>
        <p:spPr>
          <a:xfrm>
            <a:off x="4895158" y="2099966"/>
            <a:ext cx="3498404" cy="263938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6832633"/>
      </p:ext>
    </p:extLst>
  </p:cSld>
  <p:clrMapOvr>
    <a:masterClrMapping/>
  </p:clrMapOvr>
  <mc:AlternateContent xmlns:mc="http://schemas.openxmlformats.org/markup-compatibility/2006" xmlns:p14="http://schemas.microsoft.com/office/powerpoint/2010/main">
    <mc:Choice Requires="p14">
      <p:transition spd="med" p14:dur="700" advClick="0" advTm="22556">
        <p:fade/>
      </p:transition>
    </mc:Choice>
    <mc:Fallback xmlns="">
      <p:transition spd="med" advClick="0" advTm="22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233327" y="279982"/>
            <a:ext cx="11116795" cy="4701921"/>
            <a:chOff x="2736890" y="-2854203"/>
            <a:chExt cx="11116795" cy="4701921"/>
          </a:xfrm>
        </p:grpSpPr>
        <p:sp>
          <p:nvSpPr>
            <p:cNvPr id="10" name="Oval 9">
              <a:extLst>
                <a:ext uri="{FF2B5EF4-FFF2-40B4-BE49-F238E27FC236}">
                  <a16:creationId xmlns:a16="http://schemas.microsoft.com/office/drawing/2014/main" id="{891B7B88-E7BF-42C5-8E9F-EFBB52EB31C0}"/>
                </a:ext>
              </a:extLst>
            </p:cNvPr>
            <p:cNvSpPr/>
            <p:nvPr/>
          </p:nvSpPr>
          <p:spPr>
            <a:xfrm>
              <a:off x="2736890" y="220718"/>
              <a:ext cx="4275608" cy="1627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6"/>
              <a:endCxn id="12" idx="1"/>
            </p:cNvCxnSpPr>
            <p:nvPr/>
          </p:nvCxnSpPr>
          <p:spPr>
            <a:xfrm flipV="1">
              <a:off x="7012498" y="-1423042"/>
              <a:ext cx="284571" cy="2457260"/>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862322"/>
            </a:xfrm>
            <a:prstGeom prst="rect">
              <a:avLst/>
            </a:prstGeom>
            <a:noFill/>
          </p:spPr>
          <p:txBody>
            <a:bodyPr wrap="square" rtlCol="0">
              <a:spAutoFit/>
            </a:bodyPr>
            <a:lstStyle/>
            <a:p>
              <a:r>
                <a:rPr lang="en-US" dirty="0">
                  <a:solidFill>
                    <a:srgbClr val="FF0000"/>
                  </a:solidFill>
                </a:rPr>
                <a:t>Run rest of the scripts to setup DL Workspace</a:t>
              </a:r>
            </a:p>
            <a:p>
              <a:pPr marL="285750" indent="-285750">
                <a:buFont typeface="Arial" panose="020B0604020202020204" pitchFamily="34" charset="0"/>
                <a:buChar char="•"/>
              </a:pPr>
              <a:r>
                <a:rPr lang="en-US" dirty="0">
                  <a:solidFill>
                    <a:srgbClr val="FF0000"/>
                  </a:solidFill>
                </a:rPr>
                <a:t>Installing required software package &amp; GPU driver</a:t>
              </a:r>
            </a:p>
            <a:p>
              <a:pPr marL="285750" indent="-285750">
                <a:buFont typeface="Arial" panose="020B0604020202020204" pitchFamily="34" charset="0"/>
                <a:buChar char="•"/>
              </a:pPr>
              <a:r>
                <a:rPr lang="en-US" dirty="0">
                  <a:solidFill>
                    <a:srgbClr val="FF0000"/>
                  </a:solidFill>
                </a:rPr>
                <a:t>Configure shared file system (NFS, </a:t>
              </a:r>
              <a:r>
                <a:rPr lang="en-US" dirty="0" err="1">
                  <a:solidFill>
                    <a:srgbClr val="FF0000"/>
                  </a:solidFill>
                </a:rPr>
                <a:t>glusterfs</a:t>
              </a:r>
              <a:r>
                <a:rPr lang="en-US" dirty="0">
                  <a:solidFill>
                    <a:srgbClr val="FF0000"/>
                  </a:solidFill>
                </a:rPr>
                <a:t>, HDFS)</a:t>
              </a:r>
            </a:p>
            <a:p>
              <a:pPr marL="285750" indent="-285750">
                <a:buFont typeface="Arial" panose="020B0604020202020204" pitchFamily="34" charset="0"/>
                <a:buChar char="•"/>
              </a:pPr>
              <a:r>
                <a:rPr lang="en-US" dirty="0">
                  <a:solidFill>
                    <a:srgbClr val="FF0000"/>
                  </a:solidFill>
                </a:rPr>
                <a:t>Configure HDFS/Yarn </a:t>
              </a:r>
            </a:p>
            <a:p>
              <a:pPr marL="285750" indent="-285750">
                <a:buFont typeface="Arial" panose="020B0604020202020204" pitchFamily="34" charset="0"/>
                <a:buChar char="•"/>
              </a:pPr>
              <a:r>
                <a:rPr lang="en-US" dirty="0">
                  <a:solidFill>
                    <a:srgbClr val="FF0000"/>
                  </a:solidFill>
                </a:rPr>
                <a:t>Build and launch DL Workspace runtime</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[Note] Installation of on-perm cluster depends on the configuration of the cluster. If you run into issues, please contact </a:t>
              </a:r>
              <a:r>
                <a:rPr lang="en-US">
                  <a:solidFill>
                    <a:srgbClr val="FF0000"/>
                  </a:solidFill>
                </a:rPr>
                <a:t>the authors. </a:t>
              </a: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7574865"/>
      </p:ext>
    </p:extLst>
  </p:cSld>
  <p:clrMapOvr>
    <a:masterClrMapping/>
  </p:clrMapOvr>
  <mc:AlternateContent xmlns:mc="http://schemas.openxmlformats.org/markup-compatibility/2006" xmlns:p14="http://schemas.microsoft.com/office/powerpoint/2010/main">
    <mc:Choice Requires="p14">
      <p:transition spd="med" p14:dur="700" advClick="0" advTm="21083">
        <p:fade/>
      </p:transition>
    </mc:Choice>
    <mc:Fallback xmlns="">
      <p:transition spd="med" advClick="0" advTm="210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id="{DDDB26C2-D3FB-4323-AD31-1737EB343DA8}"/>
              </a:ext>
            </a:extLst>
          </p:cNvPr>
          <p:cNvSpPr txBox="1"/>
          <p:nvPr/>
        </p:nvSpPr>
        <p:spPr>
          <a:xfrm>
            <a:off x="2304052" y="2754710"/>
            <a:ext cx="7566870" cy="523220"/>
          </a:xfrm>
          <a:prstGeom prst="rect">
            <a:avLst/>
          </a:prstGeom>
          <a:noFill/>
        </p:spPr>
        <p:txBody>
          <a:bodyPr wrap="square" rtlCol="0">
            <a:spAutoFit/>
          </a:bodyPr>
          <a:lstStyle/>
          <a:p>
            <a:r>
              <a:rPr lang="en-US" sz="2800" dirty="0">
                <a:solidFill>
                  <a:schemeClr val="bg1"/>
                </a:solidFill>
              </a:rPr>
              <a:t>You should have a fully functional cluster then.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xmlns:p14="http://schemas.microsoft.com/office/powerpoint/2010/main">
    <mc:Choice Requires="p14">
      <p:transition spd="med" p14:dur="700" advClick="0" advTm="8808">
        <p:fade/>
      </p:transition>
    </mc:Choice>
    <mc:Fallback xmlns="">
      <p:transition spd="med" advClick="0" advTm="88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473</TotalTime>
  <Words>521</Words>
  <Application>Microsoft Office PowerPoint</Application>
  <PresentationFormat>Widescreen</PresentationFormat>
  <Paragraphs>52</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幼圆</vt:lpstr>
      <vt:lpstr>Arial</vt:lpstr>
      <vt:lpstr>Diamond Grid 16x9</vt:lpstr>
      <vt:lpstr>DL Workspace</vt:lpstr>
      <vt:lpstr>DL Workspace is …</vt:lpstr>
      <vt:lpstr>Installation on-prem</vt:lpstr>
      <vt:lpstr>Prepare Dev Box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 (MICROSOFT RESEARCH)</cp:lastModifiedBy>
  <cp:revision>85</cp:revision>
  <dcterms:created xsi:type="dcterms:W3CDTF">2017-09-13T18:34:11Z</dcterms:created>
  <dcterms:modified xsi:type="dcterms:W3CDTF">2017-09-16T00:27:41Z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